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4" r:id="rId7"/>
    <p:sldId id="263" r:id="rId8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1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06T10:18:15.69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hyperlink" Target="file:///C:\Users\Administrator\Desktop\4-1-2zs.exe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microsoft.com/office/2007/relationships/media" Target="../media/media1.mp4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" name="任意多边形: 形状 147"/>
          <p:cNvSpPr/>
          <p:nvPr/>
        </p:nvSpPr>
        <p:spPr>
          <a:xfrm>
            <a:off x="4232275" y="1455738"/>
            <a:ext cx="4778375" cy="1593850"/>
          </a:xfrm>
          <a:custGeom>
            <a:avLst/>
            <a:gdLst>
              <a:gd name="connsiteX0" fmla="*/ 165953 w 6548438"/>
              <a:gd name="connsiteY0" fmla="*/ 0 h 2125414"/>
              <a:gd name="connsiteX1" fmla="*/ 6548438 w 6548438"/>
              <a:gd name="connsiteY1" fmla="*/ 0 h 2125414"/>
              <a:gd name="connsiteX2" fmla="*/ 6548438 w 6548438"/>
              <a:gd name="connsiteY2" fmla="*/ 2125414 h 2125414"/>
              <a:gd name="connsiteX3" fmla="*/ 165953 w 6548438"/>
              <a:gd name="connsiteY3" fmla="*/ 2125414 h 2125414"/>
              <a:gd name="connsiteX4" fmla="*/ 0 w 6548438"/>
              <a:gd name="connsiteY4" fmla="*/ 1959462 h 2125414"/>
              <a:gd name="connsiteX5" fmla="*/ 0 w 6548438"/>
              <a:gd name="connsiteY5" fmla="*/ 165952 h 2125414"/>
              <a:gd name="connsiteX6" fmla="*/ 165953 w 6548438"/>
              <a:gd name="connsiteY6" fmla="*/ 0 h 2125414"/>
              <a:gd name="connsiteX0-1" fmla="*/ 165953 w 6548438"/>
              <a:gd name="connsiteY0-2" fmla="*/ 0 h 2125414"/>
              <a:gd name="connsiteX1-3" fmla="*/ 6548438 w 6548438"/>
              <a:gd name="connsiteY1-4" fmla="*/ 0 h 2125414"/>
              <a:gd name="connsiteX2-5" fmla="*/ 6548438 w 6548438"/>
              <a:gd name="connsiteY2-6" fmla="*/ 1025525 h 2125414"/>
              <a:gd name="connsiteX3-7" fmla="*/ 6548438 w 6548438"/>
              <a:gd name="connsiteY3-8" fmla="*/ 2125414 h 2125414"/>
              <a:gd name="connsiteX4-9" fmla="*/ 165953 w 6548438"/>
              <a:gd name="connsiteY4-10" fmla="*/ 2125414 h 2125414"/>
              <a:gd name="connsiteX5-11" fmla="*/ 0 w 6548438"/>
              <a:gd name="connsiteY5-12" fmla="*/ 1959462 h 2125414"/>
              <a:gd name="connsiteX6-13" fmla="*/ 0 w 6548438"/>
              <a:gd name="connsiteY6-14" fmla="*/ 165952 h 2125414"/>
              <a:gd name="connsiteX7" fmla="*/ 165953 w 6548438"/>
              <a:gd name="connsiteY7" fmla="*/ 0 h 2125414"/>
              <a:gd name="connsiteX0-15" fmla="*/ 6548438 w 6639878"/>
              <a:gd name="connsiteY0-16" fmla="*/ 1025525 h 2125414"/>
              <a:gd name="connsiteX1-17" fmla="*/ 6548438 w 6639878"/>
              <a:gd name="connsiteY1-18" fmla="*/ 2125414 h 2125414"/>
              <a:gd name="connsiteX2-19" fmla="*/ 165953 w 6639878"/>
              <a:gd name="connsiteY2-20" fmla="*/ 2125414 h 2125414"/>
              <a:gd name="connsiteX3-21" fmla="*/ 0 w 6639878"/>
              <a:gd name="connsiteY3-22" fmla="*/ 1959462 h 2125414"/>
              <a:gd name="connsiteX4-23" fmla="*/ 0 w 6639878"/>
              <a:gd name="connsiteY4-24" fmla="*/ 165952 h 2125414"/>
              <a:gd name="connsiteX5-25" fmla="*/ 165953 w 6639878"/>
              <a:gd name="connsiteY5-26" fmla="*/ 0 h 2125414"/>
              <a:gd name="connsiteX6-27" fmla="*/ 6548438 w 6639878"/>
              <a:gd name="connsiteY6-28" fmla="*/ 0 h 2125414"/>
              <a:gd name="connsiteX7-29" fmla="*/ 6639878 w 6639878"/>
              <a:gd name="connsiteY7-30" fmla="*/ 1116965 h 2125414"/>
              <a:gd name="connsiteX0-31" fmla="*/ 6548438 w 6639878"/>
              <a:gd name="connsiteY0-32" fmla="*/ 2125414 h 2125414"/>
              <a:gd name="connsiteX1-33" fmla="*/ 165953 w 6639878"/>
              <a:gd name="connsiteY1-34" fmla="*/ 2125414 h 2125414"/>
              <a:gd name="connsiteX2-35" fmla="*/ 0 w 6639878"/>
              <a:gd name="connsiteY2-36" fmla="*/ 1959462 h 2125414"/>
              <a:gd name="connsiteX3-37" fmla="*/ 0 w 6639878"/>
              <a:gd name="connsiteY3-38" fmla="*/ 165952 h 2125414"/>
              <a:gd name="connsiteX4-39" fmla="*/ 165953 w 6639878"/>
              <a:gd name="connsiteY4-40" fmla="*/ 0 h 2125414"/>
              <a:gd name="connsiteX5-41" fmla="*/ 6548438 w 6639878"/>
              <a:gd name="connsiteY5-42" fmla="*/ 0 h 2125414"/>
              <a:gd name="connsiteX6-43" fmla="*/ 6639878 w 6639878"/>
              <a:gd name="connsiteY6-44" fmla="*/ 1116965 h 2125414"/>
              <a:gd name="connsiteX0-45" fmla="*/ 6548438 w 6548438"/>
              <a:gd name="connsiteY0-46" fmla="*/ 2125414 h 2125414"/>
              <a:gd name="connsiteX1-47" fmla="*/ 165953 w 6548438"/>
              <a:gd name="connsiteY1-48" fmla="*/ 2125414 h 2125414"/>
              <a:gd name="connsiteX2-49" fmla="*/ 0 w 6548438"/>
              <a:gd name="connsiteY2-50" fmla="*/ 1959462 h 2125414"/>
              <a:gd name="connsiteX3-51" fmla="*/ 0 w 6548438"/>
              <a:gd name="connsiteY3-52" fmla="*/ 165952 h 2125414"/>
              <a:gd name="connsiteX4-53" fmla="*/ 165953 w 6548438"/>
              <a:gd name="connsiteY4-54" fmla="*/ 0 h 2125414"/>
              <a:gd name="connsiteX5-55" fmla="*/ 6548438 w 6548438"/>
              <a:gd name="connsiteY5-56" fmla="*/ 0 h 21254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548438" h="2125414">
                <a:moveTo>
                  <a:pt x="6548438" y="2125414"/>
                </a:moveTo>
                <a:lnTo>
                  <a:pt x="165953" y="2125414"/>
                </a:lnTo>
                <a:cubicBezTo>
                  <a:pt x="74299" y="2125414"/>
                  <a:pt x="0" y="2051115"/>
                  <a:pt x="0" y="1959462"/>
                </a:cubicBezTo>
                <a:lnTo>
                  <a:pt x="0" y="165952"/>
                </a:lnTo>
                <a:cubicBezTo>
                  <a:pt x="0" y="74299"/>
                  <a:pt x="74299" y="0"/>
                  <a:pt x="165953" y="0"/>
                </a:cubicBezTo>
                <a:lnTo>
                  <a:pt x="6548438" y="0"/>
                </a:lnTo>
              </a:path>
            </a:pathLst>
          </a:custGeom>
          <a:noFill/>
          <a:ln w="390525" cap="sq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5653088" y="2486025"/>
            <a:ext cx="2671763" cy="11811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149" name="任意多边形: 形状 148"/>
          <p:cNvSpPr/>
          <p:nvPr/>
        </p:nvSpPr>
        <p:spPr>
          <a:xfrm>
            <a:off x="152400" y="2505075"/>
            <a:ext cx="6711950" cy="2014538"/>
          </a:xfrm>
          <a:custGeom>
            <a:avLst/>
            <a:gdLst>
              <a:gd name="connsiteX0" fmla="*/ 0 w 9151937"/>
              <a:gd name="connsiteY0" fmla="*/ 0 h 2685082"/>
              <a:gd name="connsiteX1" fmla="*/ 8942286 w 9151937"/>
              <a:gd name="connsiteY1" fmla="*/ 0 h 2685082"/>
              <a:gd name="connsiteX2" fmla="*/ 9151937 w 9151937"/>
              <a:gd name="connsiteY2" fmla="*/ 209651 h 2685082"/>
              <a:gd name="connsiteX3" fmla="*/ 9151937 w 9151937"/>
              <a:gd name="connsiteY3" fmla="*/ 2475431 h 2685082"/>
              <a:gd name="connsiteX4" fmla="*/ 8942286 w 9151937"/>
              <a:gd name="connsiteY4" fmla="*/ 2685082 h 2685082"/>
              <a:gd name="connsiteX5" fmla="*/ 0 w 9151937"/>
              <a:gd name="connsiteY5" fmla="*/ 2685082 h 2685082"/>
              <a:gd name="connsiteX0-1" fmla="*/ 6350 w 9158287"/>
              <a:gd name="connsiteY0-2" fmla="*/ 0 h 2685082"/>
              <a:gd name="connsiteX1-3" fmla="*/ 8948636 w 9158287"/>
              <a:gd name="connsiteY1-4" fmla="*/ 0 h 2685082"/>
              <a:gd name="connsiteX2-5" fmla="*/ 9158287 w 9158287"/>
              <a:gd name="connsiteY2-6" fmla="*/ 209651 h 2685082"/>
              <a:gd name="connsiteX3-7" fmla="*/ 9158287 w 9158287"/>
              <a:gd name="connsiteY3-8" fmla="*/ 2475431 h 2685082"/>
              <a:gd name="connsiteX4-9" fmla="*/ 8948636 w 9158287"/>
              <a:gd name="connsiteY4-10" fmla="*/ 2685082 h 2685082"/>
              <a:gd name="connsiteX5-11" fmla="*/ 6350 w 9158287"/>
              <a:gd name="connsiteY5-12" fmla="*/ 2685082 h 2685082"/>
              <a:gd name="connsiteX6" fmla="*/ 0 w 9158287"/>
              <a:gd name="connsiteY6" fmla="*/ 177081 h 2685082"/>
              <a:gd name="connsiteX7" fmla="*/ 6350 w 9158287"/>
              <a:gd name="connsiteY7" fmla="*/ 0 h 2685082"/>
              <a:gd name="connsiteX0-13" fmla="*/ 0 w 9158287"/>
              <a:gd name="connsiteY0-14" fmla="*/ 177081 h 2685082"/>
              <a:gd name="connsiteX1-15" fmla="*/ 6350 w 9158287"/>
              <a:gd name="connsiteY1-16" fmla="*/ 0 h 2685082"/>
              <a:gd name="connsiteX2-17" fmla="*/ 8948636 w 9158287"/>
              <a:gd name="connsiteY2-18" fmla="*/ 0 h 2685082"/>
              <a:gd name="connsiteX3-19" fmla="*/ 9158287 w 9158287"/>
              <a:gd name="connsiteY3-20" fmla="*/ 209651 h 2685082"/>
              <a:gd name="connsiteX4-21" fmla="*/ 9158287 w 9158287"/>
              <a:gd name="connsiteY4-22" fmla="*/ 2475431 h 2685082"/>
              <a:gd name="connsiteX5-23" fmla="*/ 8948636 w 9158287"/>
              <a:gd name="connsiteY5-24" fmla="*/ 2685082 h 2685082"/>
              <a:gd name="connsiteX6-25" fmla="*/ 6350 w 9158287"/>
              <a:gd name="connsiteY6-26" fmla="*/ 2685082 h 2685082"/>
              <a:gd name="connsiteX7-27" fmla="*/ 91440 w 9158287"/>
              <a:gd name="connsiteY7-28" fmla="*/ 268521 h 2685082"/>
              <a:gd name="connsiteX0-29" fmla="*/ 0 w 9158287"/>
              <a:gd name="connsiteY0-30" fmla="*/ 177081 h 2685082"/>
              <a:gd name="connsiteX1-31" fmla="*/ 6350 w 9158287"/>
              <a:gd name="connsiteY1-32" fmla="*/ 0 h 2685082"/>
              <a:gd name="connsiteX2-33" fmla="*/ 8948636 w 9158287"/>
              <a:gd name="connsiteY2-34" fmla="*/ 0 h 2685082"/>
              <a:gd name="connsiteX3-35" fmla="*/ 9158287 w 9158287"/>
              <a:gd name="connsiteY3-36" fmla="*/ 209651 h 2685082"/>
              <a:gd name="connsiteX4-37" fmla="*/ 9158287 w 9158287"/>
              <a:gd name="connsiteY4-38" fmla="*/ 2475431 h 2685082"/>
              <a:gd name="connsiteX5-39" fmla="*/ 8948636 w 9158287"/>
              <a:gd name="connsiteY5-40" fmla="*/ 2685082 h 2685082"/>
              <a:gd name="connsiteX6-41" fmla="*/ 6350 w 9158287"/>
              <a:gd name="connsiteY6-42" fmla="*/ 2685082 h 2685082"/>
              <a:gd name="connsiteX0-43" fmla="*/ 0 w 9151937"/>
              <a:gd name="connsiteY0-44" fmla="*/ 0 h 2685082"/>
              <a:gd name="connsiteX1-45" fmla="*/ 8942286 w 9151937"/>
              <a:gd name="connsiteY1-46" fmla="*/ 0 h 2685082"/>
              <a:gd name="connsiteX2-47" fmla="*/ 9151937 w 9151937"/>
              <a:gd name="connsiteY2-48" fmla="*/ 209651 h 2685082"/>
              <a:gd name="connsiteX3-49" fmla="*/ 9151937 w 9151937"/>
              <a:gd name="connsiteY3-50" fmla="*/ 2475431 h 2685082"/>
              <a:gd name="connsiteX4-51" fmla="*/ 8942286 w 9151937"/>
              <a:gd name="connsiteY4-52" fmla="*/ 2685082 h 2685082"/>
              <a:gd name="connsiteX5-53" fmla="*/ 0 w 9151937"/>
              <a:gd name="connsiteY5-54" fmla="*/ 2685082 h 2685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1937" h="2685082">
                <a:moveTo>
                  <a:pt x="0" y="0"/>
                </a:moveTo>
                <a:lnTo>
                  <a:pt x="8942286" y="0"/>
                </a:lnTo>
                <a:cubicBezTo>
                  <a:pt x="9058073" y="0"/>
                  <a:pt x="9151937" y="93864"/>
                  <a:pt x="9151937" y="209651"/>
                </a:cubicBezTo>
                <a:lnTo>
                  <a:pt x="9151937" y="2475431"/>
                </a:lnTo>
                <a:cubicBezTo>
                  <a:pt x="9151937" y="2591218"/>
                  <a:pt x="9058073" y="2685082"/>
                  <a:pt x="8942286" y="2685082"/>
                </a:cubicBezTo>
                <a:lnTo>
                  <a:pt x="0" y="2685082"/>
                </a:lnTo>
              </a:path>
            </a:pathLst>
          </a:custGeom>
          <a:solidFill>
            <a:schemeClr val="bg1"/>
          </a:solidFill>
          <a:ln w="450850" cap="sq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9" name="矩形 28"/>
          <p:cNvSpPr/>
          <p:nvPr/>
        </p:nvSpPr>
        <p:spPr>
          <a:xfrm>
            <a:off x="3013075" y="2366963"/>
            <a:ext cx="296863" cy="107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defRPr/>
            </a:pPr>
            <a:r>
              <a:rPr lang="zh-CN" altLang="en-US" sz="100" strike="noStrike" spc="200" noProof="1" dirty="0">
                <a:solidFill>
                  <a:schemeClr val="bg1"/>
                </a:solidFill>
                <a:latin typeface="+mn-ea"/>
                <a:ea typeface="宋体" panose="02010600030101010101" pitchFamily="2" charset="-122"/>
                <a:cs typeface="+mn-cs"/>
              </a:rPr>
              <a:t>第二章</a:t>
            </a:r>
            <a:endParaRPr lang="zh-CN" altLang="en-US" sz="100" strike="noStrike" spc="200" noProof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43488" y="2366963"/>
            <a:ext cx="296863" cy="107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defRPr/>
            </a:pPr>
            <a:r>
              <a:rPr lang="zh-CN" altLang="en-US" sz="100" strike="noStrike" spc="200" noProof="1" dirty="0">
                <a:solidFill>
                  <a:schemeClr val="bg1"/>
                </a:solidFill>
                <a:latin typeface="+mn-ea"/>
                <a:ea typeface="宋体" panose="02010600030101010101" pitchFamily="2" charset="-122"/>
                <a:cs typeface="+mn-cs"/>
              </a:rPr>
              <a:t>第三章</a:t>
            </a:r>
            <a:endParaRPr lang="zh-CN" altLang="en-US" sz="100" strike="noStrike" spc="200" noProof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13075" y="4376738"/>
            <a:ext cx="296863" cy="106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defRPr/>
            </a:pPr>
            <a:r>
              <a:rPr lang="zh-CN" altLang="en-US" sz="100" strike="noStrike" spc="200" noProof="1" dirty="0">
                <a:solidFill>
                  <a:schemeClr val="bg1"/>
                </a:solidFill>
                <a:latin typeface="+mn-ea"/>
                <a:ea typeface="宋体" panose="02010600030101010101" pitchFamily="2" charset="-122"/>
                <a:cs typeface="+mn-cs"/>
              </a:rPr>
              <a:t>第四章</a:t>
            </a:r>
            <a:endParaRPr lang="zh-CN" altLang="en-US" sz="100" strike="noStrike" spc="200" noProof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43488" y="4376738"/>
            <a:ext cx="296863" cy="106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defRPr/>
            </a:pPr>
            <a:r>
              <a:rPr lang="zh-CN" altLang="en-US" sz="100" strike="noStrike" spc="200" noProof="1" dirty="0">
                <a:solidFill>
                  <a:schemeClr val="bg1"/>
                </a:solidFill>
                <a:latin typeface="+mn-ea"/>
                <a:ea typeface="宋体" panose="02010600030101010101" pitchFamily="2" charset="-122"/>
                <a:cs typeface="+mn-cs"/>
              </a:rPr>
              <a:t>第五章</a:t>
            </a:r>
            <a:endParaRPr lang="zh-CN" altLang="en-US" sz="100" strike="noStrike" spc="200" noProof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39591" y="3068638"/>
            <a:ext cx="50927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defRPr/>
            </a:pPr>
            <a:r>
              <a:rPr lang="zh-CN" altLang="en-US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角</a:t>
            </a:r>
            <a:r>
              <a:rPr lang="en-US" altLang="zh-CN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的</a:t>
            </a:r>
            <a:r>
              <a:rPr lang="en-US" altLang="zh-CN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概</a:t>
            </a:r>
            <a:r>
              <a:rPr lang="en-US" altLang="zh-CN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念</a:t>
            </a:r>
            <a:r>
              <a:rPr lang="en-US" altLang="zh-CN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的</a:t>
            </a:r>
            <a:r>
              <a:rPr lang="en-US" altLang="zh-CN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推</a:t>
            </a:r>
            <a:r>
              <a:rPr lang="en-US" altLang="zh-CN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4400" b="1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广</a:t>
            </a:r>
            <a:endParaRPr lang="zh-CN" altLang="en-US" sz="4400" b="1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6325" y="2366963"/>
            <a:ext cx="296863" cy="107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defRPr/>
            </a:pPr>
            <a:r>
              <a:rPr lang="zh-CN" altLang="en-US" sz="100" strike="noStrike" spc="200" noProof="1" dirty="0">
                <a:solidFill>
                  <a:schemeClr val="accent1"/>
                </a:solidFill>
                <a:latin typeface="+mn-ea"/>
                <a:ea typeface="宋体" panose="02010600030101010101" pitchFamily="2" charset="-122"/>
                <a:cs typeface="+mn-cs"/>
              </a:rPr>
              <a:t>第一章</a:t>
            </a:r>
            <a:endParaRPr lang="zh-CN" altLang="en-US" sz="100" strike="noStrike" spc="200" noProof="1" dirty="0">
              <a:solidFill>
                <a:schemeClr val="accent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539781" y="2690812"/>
            <a:ext cx="4105482" cy="2028826"/>
          </a:xfrm>
          <a:prstGeom prst="parallelogram">
            <a:avLst/>
          </a:prstGeom>
          <a:solidFill>
            <a:schemeClr val="accent1"/>
          </a:solidFill>
          <a:ln w="38100">
            <a:gradFill>
              <a:gsLst>
                <a:gs pos="27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2" name="平行四边形 11"/>
          <p:cNvSpPr/>
          <p:nvPr/>
        </p:nvSpPr>
        <p:spPr>
          <a:xfrm>
            <a:off x="2253854" y="2458641"/>
            <a:ext cx="2096691" cy="560784"/>
          </a:xfrm>
          <a:prstGeom prst="parallelogram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矩形 1"/>
          <p:cNvSpPr/>
          <p:nvPr/>
        </p:nvSpPr>
        <p:spPr>
          <a:xfrm>
            <a:off x="0" y="857250"/>
            <a:ext cx="9144000" cy="475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"/>
          </a:p>
        </p:txBody>
      </p:sp>
      <p:sp>
        <p:nvSpPr>
          <p:cNvPr id="141" name="矩形 140"/>
          <p:cNvSpPr/>
          <p:nvPr/>
        </p:nvSpPr>
        <p:spPr>
          <a:xfrm>
            <a:off x="312705" y="871677"/>
            <a:ext cx="73168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10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角的概念</a:t>
            </a:r>
            <a:endParaRPr kumimoji="0" lang="zh-CN" altLang="en-US" sz="2400" b="1" i="0" u="none" strike="noStrike" kern="1200" cap="none" spc="10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4278428" y="2854781"/>
            <a:ext cx="4105482" cy="2028826"/>
          </a:xfrm>
          <a:prstGeom prst="parallelogram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"/>
          </a:p>
        </p:txBody>
      </p:sp>
      <p:sp>
        <p:nvSpPr>
          <p:cNvPr id="10" name="文本框 9"/>
          <p:cNvSpPr txBox="1"/>
          <p:nvPr/>
        </p:nvSpPr>
        <p:spPr>
          <a:xfrm>
            <a:off x="1043776" y="3173357"/>
            <a:ext cx="2708187" cy="996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微软雅黑" panose="020B0503020204020204" charset="-122"/>
              </a:rPr>
              <a:t>  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微软雅黑" panose="020B0503020204020204" charset="-122"/>
              </a:rPr>
              <a:t>角的概念表示有公共端点的两条射线组成的图形</a:t>
            </a:r>
            <a:endParaRPr lang="zh-CN" altLang="en-US" sz="1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5176" y="3507940"/>
            <a:ext cx="2511734" cy="996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pc="3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200" dirty="0">
                <a:sym typeface="微软雅黑" panose="020B0503020204020204" charset="-122"/>
              </a:rPr>
              <a:t> </a:t>
            </a:r>
            <a:r>
              <a:rPr lang="en-US" altLang="zh-CN" sz="1800" dirty="0">
                <a:sym typeface="微软雅黑" panose="020B0503020204020204" charset="-122"/>
              </a:rPr>
              <a:t> </a:t>
            </a:r>
            <a:r>
              <a:rPr lang="zh-CN" altLang="en-US" sz="1800" b="1" dirty="0">
                <a:sym typeface="微软雅黑" panose="020B0503020204020204" charset="-122"/>
              </a:rPr>
              <a:t>角也可以看作由一条射线绕着它的端点旋转而成的图形。</a:t>
            </a:r>
            <a:endParaRPr lang="zh-CN" altLang="en-US" sz="1800" b="1" dirty="0">
              <a:sym typeface="微软雅黑" panose="020B0503020204020204" charset="-122"/>
            </a:endParaRPr>
          </a:p>
        </p:txBody>
      </p:sp>
      <p:sp>
        <p:nvSpPr>
          <p:cNvPr id="148" name="平行四边形 147"/>
          <p:cNvSpPr/>
          <p:nvPr/>
        </p:nvSpPr>
        <p:spPr>
          <a:xfrm>
            <a:off x="5235179" y="2726531"/>
            <a:ext cx="2096691" cy="560784"/>
          </a:xfrm>
          <a:prstGeom prst="parallelogram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3" name="椭圆 12"/>
          <p:cNvSpPr/>
          <p:nvPr/>
        </p:nvSpPr>
        <p:spPr>
          <a:xfrm>
            <a:off x="4064795" y="3430192"/>
            <a:ext cx="739378" cy="73937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7" name="文本框 6"/>
          <p:cNvSpPr txBox="1"/>
          <p:nvPr/>
        </p:nvSpPr>
        <p:spPr>
          <a:xfrm>
            <a:off x="3996928" y="3524347"/>
            <a:ext cx="77867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000" b="1" i="1" spc="300" dirty="0">
                <a:solidFill>
                  <a:schemeClr val="accent1"/>
                </a:solidFill>
                <a:latin typeface="+mj-lt"/>
                <a:ea typeface="启功字体简体" panose="03000509000000000000" pitchFamily="65" charset="-122"/>
              </a:rPr>
              <a:t>VS</a:t>
            </a:r>
            <a:endParaRPr lang="zh-CN" altLang="en-US" sz="3000" b="1" i="1" spc="300" dirty="0">
              <a:solidFill>
                <a:schemeClr val="accent1"/>
              </a:solidFill>
              <a:latin typeface="+mj-lt"/>
              <a:ea typeface="启功字体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51785" y="2526030"/>
            <a:ext cx="1359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定义</a:t>
            </a:r>
            <a:r>
              <a:rPr lang="en-US" altLang="zh-CN" b="1"/>
              <a:t>1</a:t>
            </a:r>
            <a:endParaRPr lang="en-US" altLang="zh-CN" b="1"/>
          </a:p>
        </p:txBody>
      </p:sp>
      <p:sp>
        <p:nvSpPr>
          <p:cNvPr id="15" name="文本框 14"/>
          <p:cNvSpPr txBox="1"/>
          <p:nvPr/>
        </p:nvSpPr>
        <p:spPr>
          <a:xfrm>
            <a:off x="5641340" y="2827020"/>
            <a:ext cx="1235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定义</a:t>
            </a:r>
            <a:r>
              <a:rPr lang="en-US" altLang="zh-CN" b="1"/>
              <a:t>2</a:t>
            </a:r>
            <a:endParaRPr lang="en-US" altLang="zh-CN" b="1"/>
          </a:p>
        </p:txBody>
      </p:sp>
      <p:sp>
        <p:nvSpPr>
          <p:cNvPr id="21" name="动作按钮: 前进或下一项 20">
            <a:hlinkClick r:id="rId1" action="ppaction://hlinkfile"/>
          </p:cNvPr>
          <p:cNvSpPr/>
          <p:nvPr/>
        </p:nvSpPr>
        <p:spPr>
          <a:xfrm>
            <a:off x="6704330" y="2861945"/>
            <a:ext cx="521970" cy="355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331595" y="5300980"/>
            <a:ext cx="5284470" cy="1061720"/>
            <a:chOff x="2097" y="8348"/>
            <a:chExt cx="8322" cy="1672"/>
          </a:xfrm>
        </p:grpSpPr>
        <p:sp>
          <p:nvSpPr>
            <p:cNvPr id="34" name="文本框 33"/>
            <p:cNvSpPr txBox="1"/>
            <p:nvPr/>
          </p:nvSpPr>
          <p:spPr>
            <a:xfrm>
              <a:off x="2097" y="8348"/>
              <a:ext cx="8322" cy="16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/>
                <a:t>我们学过的角包括</a:t>
              </a:r>
              <a:endParaRPr lang="zh-CN" altLang="en-US" u="sng"/>
            </a:p>
            <a:p>
              <a:endParaRPr lang="zh-CN" altLang="en-US"/>
            </a:p>
            <a:p>
              <a:r>
                <a:rPr lang="zh-CN" altLang="en-US"/>
                <a:t>他们的范围是</a:t>
              </a:r>
              <a:endParaRPr lang="en-US" altLang="zh-CN"/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5229" y="8801"/>
              <a:ext cx="3786" cy="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2"/>
              </p:custDataLst>
            </p:nvPr>
          </p:nvCxnSpPr>
          <p:spPr>
            <a:xfrm flipV="1">
              <a:off x="5090" y="9679"/>
              <a:ext cx="3786" cy="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3337560" y="5156200"/>
            <a:ext cx="3507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锐角、钝角、直角、平角、周角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6775" y="5791835"/>
            <a:ext cx="2172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0</a:t>
            </a:r>
            <a:r>
              <a:rPr lang="zh-CN" altLang="en-US">
                <a:solidFill>
                  <a:srgbClr val="FF0000"/>
                </a:solidFill>
              </a:rPr>
              <a:t>°</a:t>
            </a:r>
            <a:r>
              <a:rPr lang="en-US" altLang="zh-CN">
                <a:solidFill>
                  <a:srgbClr val="FF0000"/>
                </a:solidFill>
              </a:rPr>
              <a:t>——  360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°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1" grpId="1"/>
      <p:bldP spid="14" grpId="0"/>
      <p:bldP spid="14" grpId="1"/>
      <p:bldP spid="10" grpId="0"/>
      <p:bldP spid="10" grpId="1"/>
      <p:bldP spid="15" grpId="0"/>
      <p:bldP spid="15" grpId="1"/>
      <p:bldP spid="8" grpId="0"/>
      <p:bldP spid="8" grpId="1"/>
      <p:bldP spid="39" grpId="0"/>
      <p:bldP spid="39" grpId="1"/>
      <p:bldP spid="40" grpId="0"/>
      <p:bldP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9b4ba77d81b47cd71b075e6e485ff20d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44.000000"/>
                </p14:media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7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showWhenStopped="0"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e65f4ec33ab92fde22b7c22bd0ca40b0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57250"/>
            <a:ext cx="9144000" cy="475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"/>
          </a:p>
        </p:txBody>
      </p:sp>
      <p:sp>
        <p:nvSpPr>
          <p:cNvPr id="141" name="矩形 140"/>
          <p:cNvSpPr/>
          <p:nvPr/>
        </p:nvSpPr>
        <p:spPr>
          <a:xfrm>
            <a:off x="107600" y="864057"/>
            <a:ext cx="73168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角的概念的推广</a:t>
            </a:r>
            <a:endParaRPr kumimoji="0" lang="zh-CN" altLang="en-US" sz="2400" b="1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8175" y="1883410"/>
            <a:ext cx="7767955" cy="90805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4" name="任意多边形: 形状 31"/>
          <p:cNvSpPr/>
          <p:nvPr/>
        </p:nvSpPr>
        <p:spPr>
          <a:xfrm>
            <a:off x="885825" y="1882775"/>
            <a:ext cx="760730" cy="925195"/>
          </a:xfrm>
          <a:custGeom>
            <a:avLst/>
            <a:gdLst>
              <a:gd name="connsiteX0" fmla="*/ 0 w 540000"/>
              <a:gd name="connsiteY0" fmla="*/ 0 h 997105"/>
              <a:gd name="connsiteX1" fmla="*/ 540000 w 540000"/>
              <a:gd name="connsiteY1" fmla="*/ 0 h 997105"/>
              <a:gd name="connsiteX2" fmla="*/ 540000 w 540000"/>
              <a:gd name="connsiteY2" fmla="*/ 997105 h 997105"/>
              <a:gd name="connsiteX3" fmla="*/ 270000 w 540000"/>
              <a:gd name="connsiteY3" fmla="*/ 763105 h 997105"/>
              <a:gd name="connsiteX4" fmla="*/ 0 w 540000"/>
              <a:gd name="connsiteY4" fmla="*/ 997105 h 9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997105">
                <a:moveTo>
                  <a:pt x="0" y="0"/>
                </a:moveTo>
                <a:lnTo>
                  <a:pt x="540000" y="0"/>
                </a:lnTo>
                <a:lnTo>
                  <a:pt x="540000" y="997105"/>
                </a:lnTo>
                <a:lnTo>
                  <a:pt x="270000" y="763105"/>
                </a:lnTo>
                <a:lnTo>
                  <a:pt x="0" y="9971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/>
          </a:p>
        </p:txBody>
      </p:sp>
      <p:sp>
        <p:nvSpPr>
          <p:cNvPr id="157" name="文本框 156"/>
          <p:cNvSpPr txBox="1"/>
          <p:nvPr/>
        </p:nvSpPr>
        <p:spPr>
          <a:xfrm>
            <a:off x="2068830" y="2221230"/>
            <a:ext cx="5777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按逆时针方向旋转所形成的角叫做正角；如</a:t>
            </a:r>
            <a:r>
              <a:rPr lang="en-US" altLang="zh-CN" sz="2000" b="1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:30</a:t>
            </a:r>
            <a:r>
              <a:rPr lang="en-US" altLang="zh-CN" sz="2000" b="1" baseline="30000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0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8175" y="3232785"/>
            <a:ext cx="7767955" cy="986790"/>
            <a:chOff x="1005" y="4865"/>
            <a:chExt cx="12233" cy="1554"/>
          </a:xfrm>
        </p:grpSpPr>
        <p:sp>
          <p:nvSpPr>
            <p:cNvPr id="9" name="矩形 8"/>
            <p:cNvSpPr/>
            <p:nvPr/>
          </p:nvSpPr>
          <p:spPr>
            <a:xfrm>
              <a:off x="1005" y="4865"/>
              <a:ext cx="12233" cy="152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1395" y="4867"/>
              <a:ext cx="1198" cy="1552"/>
            </a:xfrm>
            <a:custGeom>
              <a:avLst/>
              <a:gdLst>
                <a:gd name="connsiteX0" fmla="*/ 0 w 540000"/>
                <a:gd name="connsiteY0" fmla="*/ 0 h 997105"/>
                <a:gd name="connsiteX1" fmla="*/ 540000 w 540000"/>
                <a:gd name="connsiteY1" fmla="*/ 0 h 997105"/>
                <a:gd name="connsiteX2" fmla="*/ 540000 w 540000"/>
                <a:gd name="connsiteY2" fmla="*/ 997105 h 997105"/>
                <a:gd name="connsiteX3" fmla="*/ 270000 w 540000"/>
                <a:gd name="connsiteY3" fmla="*/ 763105 h 997105"/>
                <a:gd name="connsiteX4" fmla="*/ 0 w 540000"/>
                <a:gd name="connsiteY4" fmla="*/ 997105 h 9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0" h="997105">
                  <a:moveTo>
                    <a:pt x="0" y="0"/>
                  </a:moveTo>
                  <a:lnTo>
                    <a:pt x="540000" y="0"/>
                  </a:lnTo>
                  <a:lnTo>
                    <a:pt x="540000" y="997105"/>
                  </a:lnTo>
                  <a:lnTo>
                    <a:pt x="270000" y="763105"/>
                  </a:lnTo>
                  <a:lnTo>
                    <a:pt x="0" y="99710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3359" y="5388"/>
              <a:ext cx="9083" cy="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  <a:buClr>
                  <a:schemeClr val="accent1"/>
                </a:buClr>
              </a:pPr>
              <a:r>
                <a:rPr lang="zh-CN" altLang="en-US" sz="2000" b="1" dirty="0">
                  <a:solidFill>
                    <a:srgbClr val="0000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+mn-ea"/>
                </a:rPr>
                <a:t>按顺时针方向旋转所形成的角叫做负角；如：</a:t>
              </a:r>
              <a:r>
                <a:rPr lang="en-US" altLang="zh-CN" sz="2000" b="1" dirty="0">
                  <a:solidFill>
                    <a:srgbClr val="0000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+mn-ea"/>
                </a:rPr>
                <a:t>-30</a:t>
              </a:r>
              <a:r>
                <a:rPr lang="en-US" altLang="zh-CN" sz="2000" b="1" baseline="30000" dirty="0">
                  <a:solidFill>
                    <a:srgbClr val="0000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+mn-ea"/>
                </a:rPr>
                <a:t>0</a:t>
              </a:r>
              <a:endPara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3420" y="4866640"/>
            <a:ext cx="7767955" cy="976630"/>
            <a:chOff x="1005" y="4865"/>
            <a:chExt cx="12233" cy="1538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005" y="4865"/>
              <a:ext cx="12233" cy="152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8" name="任意多边形: 形状 17"/>
            <p:cNvSpPr/>
            <p:nvPr>
              <p:custDataLst>
                <p:tags r:id="rId2"/>
              </p:custDataLst>
            </p:nvPr>
          </p:nvSpPr>
          <p:spPr>
            <a:xfrm>
              <a:off x="1308" y="4867"/>
              <a:ext cx="1285" cy="1536"/>
            </a:xfrm>
            <a:custGeom>
              <a:avLst/>
              <a:gdLst>
                <a:gd name="connsiteX0" fmla="*/ 0 w 540000"/>
                <a:gd name="connsiteY0" fmla="*/ 0 h 997105"/>
                <a:gd name="connsiteX1" fmla="*/ 540000 w 540000"/>
                <a:gd name="connsiteY1" fmla="*/ 0 h 997105"/>
                <a:gd name="connsiteX2" fmla="*/ 540000 w 540000"/>
                <a:gd name="connsiteY2" fmla="*/ 997105 h 997105"/>
                <a:gd name="connsiteX3" fmla="*/ 270000 w 540000"/>
                <a:gd name="connsiteY3" fmla="*/ 763105 h 997105"/>
                <a:gd name="connsiteX4" fmla="*/ 0 w 540000"/>
                <a:gd name="connsiteY4" fmla="*/ 997105 h 9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0" h="997105">
                  <a:moveTo>
                    <a:pt x="0" y="0"/>
                  </a:moveTo>
                  <a:lnTo>
                    <a:pt x="540000" y="0"/>
                  </a:lnTo>
                  <a:lnTo>
                    <a:pt x="540000" y="997105"/>
                  </a:lnTo>
                  <a:lnTo>
                    <a:pt x="270000" y="763105"/>
                  </a:lnTo>
                  <a:lnTo>
                    <a:pt x="0" y="99710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3359" y="5388"/>
              <a:ext cx="9083" cy="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just">
                <a:lnSpc>
                  <a:spcPct val="120000"/>
                </a:lnSpc>
                <a:buClr>
                  <a:schemeClr val="accent1"/>
                </a:buClr>
              </a:pPr>
              <a:r>
                <a:rPr lang="zh-CN" altLang="en-US" sz="2000" b="1" dirty="0">
                  <a:solidFill>
                    <a:srgbClr val="000066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+mn-ea"/>
                </a:rPr>
                <a:t>当射线没有作任何旋转时，所形成的角叫做零角</a:t>
              </a:r>
              <a:r>
                <a:rPr lang="zh-CN" altLang="en-US" sz="1200" b="1" dirty="0">
                  <a:latin typeface="楷体_GB2312" panose="02010609030101010101" pitchFamily="49" charset="-122"/>
                  <a:ea typeface="楷体_GB2312" panose="02010609030101010101" pitchFamily="49" charset="-122"/>
                  <a:sym typeface="+mn-ea"/>
                </a:rPr>
                <a:t> </a:t>
              </a:r>
              <a:endParaRPr lang="zh-CN" altLang="en-US" sz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57580" y="2093595"/>
            <a:ext cx="876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正角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4240" y="3444875"/>
            <a:ext cx="742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负角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932815" y="5079365"/>
            <a:ext cx="742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零角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088*5103*622*62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088*5088*622*62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PP_MARK_KEY" val="35a8f2e3-9ea4-40e7-9007-e2a4a418a5b0"/>
  <p:tag name="COMMONDATA" val="eyJoZGlkIjoiYWRmZDM4NGI4OWRiMWNmOWNmN2Y4ZjU1NjJkYTljY2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WPS 演示</Application>
  <PresentationFormat/>
  <Paragraphs>46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启功字体简体</vt:lpstr>
      <vt:lpstr>楷体_GB2312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薛薛</cp:lastModifiedBy>
  <cp:revision>12</cp:revision>
  <dcterms:created xsi:type="dcterms:W3CDTF">2023-09-06T02:00:00Z</dcterms:created>
  <dcterms:modified xsi:type="dcterms:W3CDTF">2023-09-06T03:44:07Z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FC0C69D037B34431B5738F642D248F83_12</vt:lpwstr>
  </property>
</Properties>
</file>